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Black"/>
      <p:bold r:id="rId26"/>
      <p:boldItalic r:id="rId27"/>
    </p:embeddedFont>
    <p:embeddedFont>
      <p:font typeface="Hind Siliguri Light"/>
      <p:regular r:id="rId28"/>
      <p:bold r:id="rId29"/>
    </p:embeddedFont>
    <p:embeddedFont>
      <p:font typeface="Helvetica Neue"/>
      <p:regular r:id="rId30"/>
      <p:bold r:id="rId31"/>
      <p:italic r:id="rId32"/>
      <p:boldItalic r:id="rId33"/>
    </p:embeddedFont>
    <p:embeddedFont>
      <p:font typeface="Montserrat ExtraBold"/>
      <p:bold r:id="rId34"/>
      <p:boldItalic r:id="rId35"/>
    </p:embeddedFont>
    <p:embeddedFont>
      <p:font typeface="Hind Siliguri Medium"/>
      <p:regular r:id="rId36"/>
      <p:bold r:id="rId37"/>
    </p:embeddedFont>
    <p:embeddedFont>
      <p:font typeface="Hind Siliguri"/>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ontserratBlack-bold.fntdata"/><Relationship Id="rId25" Type="http://schemas.openxmlformats.org/officeDocument/2006/relationships/slide" Target="slides/slide20.xml"/><Relationship Id="rId28" Type="http://schemas.openxmlformats.org/officeDocument/2006/relationships/font" Target="fonts/HindSiliguriLight-regular.fntdata"/><Relationship Id="rId27" Type="http://schemas.openxmlformats.org/officeDocument/2006/relationships/font" Target="fonts/MontserratBlac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indSiliguri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37" Type="http://schemas.openxmlformats.org/officeDocument/2006/relationships/font" Target="fonts/HindSiliguriMedium-bold.fntdata"/><Relationship Id="rId14" Type="http://schemas.openxmlformats.org/officeDocument/2006/relationships/slide" Target="slides/slide9.xml"/><Relationship Id="rId36" Type="http://schemas.openxmlformats.org/officeDocument/2006/relationships/font" Target="fonts/HindSiliguriMedium-regular.fntdata"/><Relationship Id="rId17" Type="http://schemas.openxmlformats.org/officeDocument/2006/relationships/slide" Target="slides/slide12.xml"/><Relationship Id="rId39" Type="http://schemas.openxmlformats.org/officeDocument/2006/relationships/font" Target="fonts/HindSiliguri-bold.fntdata"/><Relationship Id="rId16" Type="http://schemas.openxmlformats.org/officeDocument/2006/relationships/slide" Target="slides/slide11.xml"/><Relationship Id="rId38" Type="http://schemas.openxmlformats.org/officeDocument/2006/relationships/font" Target="fonts/HindSiliguri-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0a129c14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a0a129c146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0a129c14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a0a129c146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0a129c14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a0a129c146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0a129c14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a0a129c146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0a129c14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a0a129c14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0a129c14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a0a129c146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df133fde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9df133fde3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0a129c14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a0a129c14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0a129c14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a0a129c146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0a129c1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a0a129c146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0a129c1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a0a129c14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0a129c1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a0a129c14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0a129c14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a0a129c146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0a129c1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a0a129c146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5</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Funciones</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9" name="Google Shape;229;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30" name="Google Shape;230;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31" name="Google Shape;231;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2" name="Google Shape;232;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33" name="Google Shape;233;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34" name="Google Shape;234;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avanzadas</a:t>
            </a:r>
            <a:endParaRPr sz="2400">
              <a:latin typeface="Hind Siliguri Medium"/>
              <a:ea typeface="Hind Siliguri Medium"/>
              <a:cs typeface="Hind Siliguri Medium"/>
              <a:sym typeface="Hind Siliguri Medium"/>
            </a:endParaRPr>
          </a:p>
        </p:txBody>
      </p:sp>
      <p:sp>
        <p:nvSpPr>
          <p:cNvPr id="235" name="Google Shape;235;p36"/>
          <p:cNvSpPr txBox="1"/>
          <p:nvPr/>
        </p:nvSpPr>
        <p:spPr>
          <a:xfrm>
            <a:off x="463500" y="16299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función anónima, como su nombre indica es una función sin nombre. Es decir, es posible ejecutar una función sin referenciar un nombre, en Python puede ejecutar una función sin definirla con def.</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De hecho son similares pero con una diferencia fundamental, el contenido de una función anónima debe ser una única expresión en lugar de un bloque de acciones.</a:t>
            </a:r>
            <a:endParaRPr sz="1200">
              <a:solidFill>
                <a:srgbClr val="314899"/>
              </a:solidFill>
              <a:latin typeface="Hind Siliguri Light"/>
              <a:ea typeface="Hind Siliguri Light"/>
              <a:cs typeface="Hind Siliguri Light"/>
              <a:sym typeface="Hind Siliguri Light"/>
            </a:endParaRPr>
          </a:p>
        </p:txBody>
      </p:sp>
      <p:sp>
        <p:nvSpPr>
          <p:cNvPr id="236" name="Google Shape;236;p36"/>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Funciones anónimas</a:t>
            </a:r>
            <a:endParaRPr sz="2100">
              <a:solidFill>
                <a:srgbClr val="00B2AD"/>
              </a:solidFill>
              <a:latin typeface="Hind Siliguri Medium"/>
              <a:ea typeface="Hind Siliguri Medium"/>
              <a:cs typeface="Hind Siliguri Medium"/>
              <a:sym typeface="Hind Siliguri Medium"/>
            </a:endParaRPr>
          </a:p>
        </p:txBody>
      </p:sp>
      <p:sp>
        <p:nvSpPr>
          <p:cNvPr id="237" name="Google Shape;237;p36"/>
          <p:cNvSpPr txBox="1"/>
          <p:nvPr/>
        </p:nvSpPr>
        <p:spPr>
          <a:xfrm>
            <a:off x="140200" y="4699875"/>
            <a:ext cx="64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00"/>
              <a:buFont typeface="Helvetica Neue"/>
              <a:buNone/>
            </a:pPr>
            <a:r>
              <a:rPr b="1" lang="es" sz="1000">
                <a:solidFill>
                  <a:srgbClr val="00B2AD"/>
                </a:solidFill>
                <a:latin typeface="Helvetica Neue"/>
                <a:ea typeface="Helvetica Neue"/>
                <a:cs typeface="Helvetica Neue"/>
                <a:sym typeface="Helvetica Neue"/>
              </a:rPr>
              <a:t>https://entrenamiento-python-basico.readthedocs.io/es/latest/leccion5/funciones_avanzadas.html# </a:t>
            </a:r>
            <a:endParaRPr sz="100">
              <a:solidFill>
                <a:srgbClr val="00B2A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43" name="Google Shape;243;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44" name="Google Shape;244;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45" name="Google Shape;245;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46" name="Google Shape;246;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7" name="Google Shape;247;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8" name="Google Shape;248;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avanzadas</a:t>
            </a:r>
            <a:endParaRPr sz="2400">
              <a:latin typeface="Hind Siliguri Medium"/>
              <a:ea typeface="Hind Siliguri Medium"/>
              <a:cs typeface="Hind Siliguri Medium"/>
              <a:sym typeface="Hind Siliguri Medium"/>
            </a:endParaRPr>
          </a:p>
        </p:txBody>
      </p:sp>
      <p:sp>
        <p:nvSpPr>
          <p:cNvPr id="249" name="Google Shape;249;p37"/>
          <p:cNvSpPr txBox="1"/>
          <p:nvPr/>
        </p:nvSpPr>
        <p:spPr>
          <a:xfrm>
            <a:off x="463500" y="1736388"/>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función lambda se usa cuando necesitas una función sencilla y de rápido acceso: por ejemplo, como argumento de una función de orden mayor como los son reduce, map o filter.</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sintaxis de una función lambda es lambda args: expresión. Primero escribes la palabra clave lambda, dejas un espacio, después los argumentos que necesites separados por coma, dos puntos :, y por último la expresión que será el cuerpo de la función.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Recuerda que no puedes darle un nombre a una función lambda,  ya que estas son anónimas (sin nombre) por definición.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función lambda puede tener tantos argumento como necesites, pero debe tener una sola expresión.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50" name="Google Shape;250;p37"/>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Función lambda </a:t>
            </a:r>
            <a:endParaRPr sz="2100">
              <a:solidFill>
                <a:srgbClr val="00B2AD"/>
              </a:solidFill>
              <a:latin typeface="Hind Siliguri Medium"/>
              <a:ea typeface="Hind Siliguri Medium"/>
              <a:cs typeface="Hind Siliguri Medium"/>
              <a:sym typeface="Hind Siliguri Medium"/>
            </a:endParaRPr>
          </a:p>
        </p:txBody>
      </p:sp>
      <p:sp>
        <p:nvSpPr>
          <p:cNvPr id="251" name="Google Shape;251;p37"/>
          <p:cNvSpPr txBox="1"/>
          <p:nvPr/>
        </p:nvSpPr>
        <p:spPr>
          <a:xfrm>
            <a:off x="140200" y="4699875"/>
            <a:ext cx="64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00"/>
              <a:buFont typeface="Helvetica Neue"/>
              <a:buNone/>
            </a:pPr>
            <a:r>
              <a:rPr b="1" lang="es" sz="1000">
                <a:solidFill>
                  <a:srgbClr val="00B2AD"/>
                </a:solidFill>
                <a:latin typeface="Helvetica Neue"/>
                <a:ea typeface="Helvetica Neue"/>
                <a:cs typeface="Helvetica Neue"/>
                <a:sym typeface="Helvetica Neue"/>
              </a:rPr>
              <a:t>https://youtu.be/U8w-hQk18RA </a:t>
            </a:r>
            <a:endParaRPr sz="100">
              <a:solidFill>
                <a:srgbClr val="00B2AD"/>
              </a:solidFill>
            </a:endParaRPr>
          </a:p>
        </p:txBody>
      </p:sp>
      <p:pic>
        <p:nvPicPr>
          <p:cNvPr id="252" name="Google Shape;252;p37"/>
          <p:cNvPicPr preferRelativeResize="0"/>
          <p:nvPr/>
        </p:nvPicPr>
        <p:blipFill rotWithShape="1">
          <a:blip r:embed="rId6">
            <a:alphaModFix/>
          </a:blip>
          <a:srcRect b="0" l="0" r="0" t="0"/>
          <a:stretch/>
        </p:blipFill>
        <p:spPr>
          <a:xfrm>
            <a:off x="926424" y="3819163"/>
            <a:ext cx="6889141" cy="46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58" name="Google Shape;258;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59" name="Google Shape;259;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0" name="Google Shape;260;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1" name="Google Shape;261;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2" name="Google Shape;262;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3" name="Google Shape;263;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avanzadas</a:t>
            </a:r>
            <a:endParaRPr sz="2400">
              <a:latin typeface="Hind Siliguri Medium"/>
              <a:ea typeface="Hind Siliguri Medium"/>
              <a:cs typeface="Hind Siliguri Medium"/>
              <a:sym typeface="Hind Siliguri Medium"/>
            </a:endParaRPr>
          </a:p>
        </p:txBody>
      </p:sp>
      <p:sp>
        <p:nvSpPr>
          <p:cNvPr id="264" name="Google Shape;264;p38"/>
          <p:cNvSpPr txBox="1"/>
          <p:nvPr/>
        </p:nvSpPr>
        <p:spPr>
          <a:xfrm>
            <a:off x="463500" y="1736400"/>
            <a:ext cx="75438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Una función se denomina </a:t>
            </a:r>
            <a:r>
              <a:rPr b="1" lang="es" sz="1200">
                <a:solidFill>
                  <a:srgbClr val="314899"/>
                </a:solidFill>
                <a:latin typeface="Hind Siliguri"/>
                <a:ea typeface="Hind Siliguri"/>
                <a:cs typeface="Hind Siliguri"/>
                <a:sym typeface="Hind Siliguri"/>
              </a:rPr>
              <a:t>función de orden superior</a:t>
            </a:r>
            <a:r>
              <a:rPr lang="es" sz="1200">
                <a:solidFill>
                  <a:srgbClr val="314899"/>
                </a:solidFill>
                <a:latin typeface="Hind Siliguri Light"/>
                <a:ea typeface="Hind Siliguri Light"/>
                <a:cs typeface="Hind Siliguri Light"/>
                <a:sym typeface="Hind Siliguri Light"/>
              </a:rPr>
              <a:t> si esta contiene otras funciones como parámetros de entrada o si devuelve una función como salida, es decir, las funciones que operan con otra función se conocen como Funciones de orden superior en Python.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Algunas funciones de orden superior conocidas son:</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Filter</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Map</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Reduce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65" name="Google Shape;265;p38"/>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Funciones de orden superior</a:t>
            </a:r>
            <a:endParaRPr sz="2100">
              <a:solidFill>
                <a:srgbClr val="00B2AD"/>
              </a:solidFill>
              <a:latin typeface="Hind Siliguri Medium"/>
              <a:ea typeface="Hind Siliguri Medium"/>
              <a:cs typeface="Hind Siliguri Medium"/>
              <a:sym typeface="Hind Siliguri Medium"/>
            </a:endParaRPr>
          </a:p>
        </p:txBody>
      </p:sp>
      <p:sp>
        <p:nvSpPr>
          <p:cNvPr id="266" name="Google Shape;266;p38"/>
          <p:cNvSpPr txBox="1"/>
          <p:nvPr/>
        </p:nvSpPr>
        <p:spPr>
          <a:xfrm>
            <a:off x="140200" y="4699875"/>
            <a:ext cx="64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00"/>
              <a:buFont typeface="Helvetica Neue"/>
              <a:buNone/>
            </a:pPr>
            <a:r>
              <a:rPr b="1" lang="es" sz="1000">
                <a:solidFill>
                  <a:srgbClr val="00B2AD"/>
                </a:solidFill>
                <a:latin typeface="Helvetica Neue"/>
                <a:ea typeface="Helvetica Neue"/>
                <a:cs typeface="Helvetica Neue"/>
                <a:sym typeface="Helvetica Neue"/>
              </a:rPr>
              <a:t>https://youtu.be/1FeEvxqOhZs </a:t>
            </a:r>
            <a:endParaRPr sz="100">
              <a:solidFill>
                <a:srgbClr val="00B2A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72" name="Google Shape;272;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73" name="Google Shape;273;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74" name="Google Shape;274;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75" name="Google Shape;275;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76" name="Google Shape;276;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77" name="Google Shape;277;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de orden superior</a:t>
            </a:r>
            <a:endParaRPr sz="2400">
              <a:latin typeface="Hind Siliguri Medium"/>
              <a:ea typeface="Hind Siliguri Medium"/>
              <a:cs typeface="Hind Siliguri Medium"/>
              <a:sym typeface="Hind Siliguri Medium"/>
            </a:endParaRPr>
          </a:p>
        </p:txBody>
      </p:sp>
      <p:sp>
        <p:nvSpPr>
          <p:cNvPr id="278" name="Google Shape;278;p39"/>
          <p:cNvSpPr txBox="1"/>
          <p:nvPr/>
        </p:nvSpPr>
        <p:spPr>
          <a:xfrm>
            <a:off x="463500" y="1459488"/>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función MAP nos permite aplicar una función sobre cada uno de los elementos de un iterable. Por ejemplo, si queremos obtener el cuadrado de los elementos de una lista, o tenemos una serie de ángulos y queremos conocer el seno de cada uno de ellos. La </a:t>
            </a:r>
            <a:r>
              <a:rPr lang="es" sz="1200">
                <a:solidFill>
                  <a:srgbClr val="314899"/>
                </a:solidFill>
                <a:latin typeface="Hind Siliguri Light"/>
                <a:ea typeface="Hind Siliguri Light"/>
                <a:cs typeface="Hind Siliguri Light"/>
                <a:sym typeface="Hind Siliguri Light"/>
              </a:rPr>
              <a:t>función</a:t>
            </a:r>
            <a:r>
              <a:rPr lang="es" sz="1200">
                <a:solidFill>
                  <a:srgbClr val="314899"/>
                </a:solidFill>
                <a:latin typeface="Hind Siliguri Light"/>
                <a:ea typeface="Hind Siliguri Light"/>
                <a:cs typeface="Hind Siliguri Light"/>
                <a:sym typeface="Hind Siliguri Light"/>
              </a:rPr>
              <a:t> map nos devuelve un map object, que podemos transformar fácilmente en una lista.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79" name="Google Shape;279;p39"/>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Función map</a:t>
            </a:r>
            <a:endParaRPr sz="2100">
              <a:solidFill>
                <a:srgbClr val="00B2AD"/>
              </a:solidFill>
              <a:latin typeface="Hind Siliguri Medium"/>
              <a:ea typeface="Hind Siliguri Medium"/>
              <a:cs typeface="Hind Siliguri Medium"/>
              <a:sym typeface="Hind Siliguri Medium"/>
            </a:endParaRPr>
          </a:p>
        </p:txBody>
      </p:sp>
      <p:sp>
        <p:nvSpPr>
          <p:cNvPr id="280" name="Google Shape;280;p39"/>
          <p:cNvSpPr txBox="1"/>
          <p:nvPr/>
        </p:nvSpPr>
        <p:spPr>
          <a:xfrm>
            <a:off x="140200" y="4699875"/>
            <a:ext cx="64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00"/>
              <a:buFont typeface="Helvetica Neue"/>
              <a:buNone/>
            </a:pPr>
            <a:r>
              <a:rPr b="1" lang="es" sz="1000">
                <a:solidFill>
                  <a:srgbClr val="00B2AD"/>
                </a:solidFill>
                <a:latin typeface="Helvetica Neue"/>
                <a:ea typeface="Helvetica Neue"/>
                <a:cs typeface="Helvetica Neue"/>
                <a:sym typeface="Helvetica Neue"/>
              </a:rPr>
              <a:t>https://youtu.be/U8w-hQk18RA </a:t>
            </a:r>
            <a:endParaRPr sz="100">
              <a:solidFill>
                <a:srgbClr val="00B2AD"/>
              </a:solidFill>
            </a:endParaRPr>
          </a:p>
        </p:txBody>
      </p:sp>
      <p:pic>
        <p:nvPicPr>
          <p:cNvPr id="281" name="Google Shape;281;p39"/>
          <p:cNvPicPr preferRelativeResize="0"/>
          <p:nvPr/>
        </p:nvPicPr>
        <p:blipFill rotWithShape="1">
          <a:blip r:embed="rId6">
            <a:alphaModFix/>
          </a:blip>
          <a:srcRect b="0" l="0" r="0" t="0"/>
          <a:stretch/>
        </p:blipFill>
        <p:spPr>
          <a:xfrm>
            <a:off x="1928245" y="2795368"/>
            <a:ext cx="4522500" cy="519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7" name="Google Shape;287;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88" name="Google Shape;288;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89" name="Google Shape;289;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0" name="Google Shape;290;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1" name="Google Shape;291;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2" name="Google Shape;292;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de orden superior</a:t>
            </a:r>
            <a:endParaRPr sz="2400">
              <a:latin typeface="Hind Siliguri Medium"/>
              <a:ea typeface="Hind Siliguri Medium"/>
              <a:cs typeface="Hind Siliguri Medium"/>
              <a:sym typeface="Hind Siliguri Medium"/>
            </a:endParaRPr>
          </a:p>
        </p:txBody>
      </p:sp>
      <p:sp>
        <p:nvSpPr>
          <p:cNvPr id="293" name="Google Shape;293;p40"/>
          <p:cNvSpPr txBox="1"/>
          <p:nvPr/>
        </p:nvSpPr>
        <p:spPr>
          <a:xfrm>
            <a:off x="463500" y="902438"/>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Esta función nos permite filtrar los elementos de una colección (por ejemplo una lista). Es una función muy utilizada en el tratamiento de colecciones.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94" name="Google Shape;294;p40"/>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Función filter</a:t>
            </a:r>
            <a:endParaRPr sz="2100">
              <a:solidFill>
                <a:srgbClr val="00B2AD"/>
              </a:solidFill>
              <a:latin typeface="Hind Siliguri Medium"/>
              <a:ea typeface="Hind Siliguri Medium"/>
              <a:cs typeface="Hind Siliguri Medium"/>
              <a:sym typeface="Hind Siliguri Medium"/>
            </a:endParaRPr>
          </a:p>
        </p:txBody>
      </p:sp>
      <p:pic>
        <p:nvPicPr>
          <p:cNvPr id="295" name="Google Shape;295;p40"/>
          <p:cNvPicPr preferRelativeResize="0"/>
          <p:nvPr/>
        </p:nvPicPr>
        <p:blipFill rotWithShape="1">
          <a:blip r:embed="rId6">
            <a:alphaModFix/>
          </a:blip>
          <a:srcRect b="0" l="0" r="0" t="0"/>
          <a:stretch/>
        </p:blipFill>
        <p:spPr>
          <a:xfrm>
            <a:off x="2186021" y="2509773"/>
            <a:ext cx="4369975" cy="99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1" name="Google Shape;301;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02" name="Google Shape;302;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3" name="Google Shape;303;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4" name="Google Shape;304;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5" name="Google Shape;305;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6" name="Google Shape;306;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Funciones de orden superior</a:t>
            </a:r>
            <a:endParaRPr sz="2400">
              <a:latin typeface="Hind Siliguri Medium"/>
              <a:ea typeface="Hind Siliguri Medium"/>
              <a:cs typeface="Hind Siliguri Medium"/>
              <a:sym typeface="Hind Siliguri Medium"/>
            </a:endParaRPr>
          </a:p>
        </p:txBody>
      </p:sp>
      <p:sp>
        <p:nvSpPr>
          <p:cNvPr id="307" name="Google Shape;307;p41"/>
          <p:cNvSpPr txBox="1"/>
          <p:nvPr/>
        </p:nvSpPr>
        <p:spPr>
          <a:xfrm>
            <a:off x="463500" y="1552188"/>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Toma una función y una colección/iterable, y reduce la colección a un solo valor. Sería equivalente a una función de agregación. Reduce hay que importarla antes de poder usarla.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función que se pasa debe cumplir que tome al menos dos parámetros y uno opcional. El primero es el parámetro del agregado que se va acumulado en cada iteración sobre los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308" name="Google Shape;308;p41"/>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Función reduce</a:t>
            </a:r>
            <a:endParaRPr sz="2100">
              <a:solidFill>
                <a:srgbClr val="00B2AD"/>
              </a:solidFill>
              <a:latin typeface="Hind Siliguri Medium"/>
              <a:ea typeface="Hind Siliguri Medium"/>
              <a:cs typeface="Hind Siliguri Medium"/>
              <a:sym typeface="Hind Siliguri Medium"/>
            </a:endParaRPr>
          </a:p>
        </p:txBody>
      </p:sp>
      <p:pic>
        <p:nvPicPr>
          <p:cNvPr id="309" name="Google Shape;309;p41"/>
          <p:cNvPicPr preferRelativeResize="0"/>
          <p:nvPr/>
        </p:nvPicPr>
        <p:blipFill rotWithShape="1">
          <a:blip r:embed="rId6">
            <a:alphaModFix/>
          </a:blip>
          <a:srcRect b="0" l="0" r="0" t="0"/>
          <a:stretch/>
        </p:blipFill>
        <p:spPr>
          <a:xfrm>
            <a:off x="518969" y="1847864"/>
            <a:ext cx="3438975" cy="287687"/>
          </a:xfrm>
          <a:prstGeom prst="rect">
            <a:avLst/>
          </a:prstGeom>
          <a:noFill/>
          <a:ln>
            <a:noFill/>
          </a:ln>
        </p:spPr>
      </p:pic>
      <p:pic>
        <p:nvPicPr>
          <p:cNvPr id="310" name="Google Shape;310;p41"/>
          <p:cNvPicPr preferRelativeResize="0"/>
          <p:nvPr/>
        </p:nvPicPr>
        <p:blipFill rotWithShape="1">
          <a:blip r:embed="rId7">
            <a:alphaModFix/>
          </a:blip>
          <a:srcRect b="0" l="0" r="0" t="0"/>
          <a:stretch/>
        </p:blipFill>
        <p:spPr>
          <a:xfrm>
            <a:off x="656057" y="2966129"/>
            <a:ext cx="7259437" cy="8474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2"/>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316" name="Google Shape;316;p42"/>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317" name="Google Shape;317;p42"/>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18" name="Google Shape;318;p42"/>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19" name="Google Shape;319;p42"/>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25" name="Google Shape;325;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26" name="Google Shape;326;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27" name="Google Shape;327;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28" name="Google Shape;328;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29" name="Google Shape;329;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30" name="Google Shape;330;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funciones</a:t>
            </a:r>
            <a:endParaRPr sz="2400">
              <a:latin typeface="Hind Siliguri Medium"/>
              <a:ea typeface="Hind Siliguri Medium"/>
              <a:cs typeface="Hind Siliguri Medium"/>
              <a:sym typeface="Hind Siliguri Medium"/>
            </a:endParaRPr>
          </a:p>
        </p:txBody>
      </p:sp>
      <p:sp>
        <p:nvSpPr>
          <p:cNvPr id="331" name="Google Shape;331;p43"/>
          <p:cNvSpPr txBox="1"/>
          <p:nvPr/>
        </p:nvSpPr>
        <p:spPr>
          <a:xfrm>
            <a:off x="463500" y="1083296"/>
            <a:ext cx="7857300" cy="37044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llamada </a:t>
            </a:r>
            <a:r>
              <a:rPr b="1" lang="es" sz="1300">
                <a:solidFill>
                  <a:srgbClr val="314899"/>
                </a:solidFill>
                <a:latin typeface="Hind Siliguri"/>
                <a:ea typeface="Hind Siliguri"/>
                <a:cs typeface="Hind Siliguri"/>
                <a:sym typeface="Hind Siliguri"/>
              </a:rPr>
              <a:t>showAnimal</a:t>
            </a:r>
            <a:r>
              <a:rPr lang="es" sz="1300">
                <a:solidFill>
                  <a:srgbClr val="314899"/>
                </a:solidFill>
                <a:latin typeface="Hind Siliguri"/>
                <a:ea typeface="Hind Siliguri"/>
                <a:cs typeface="Hind Siliguri"/>
                <a:sym typeface="Hind Siliguri"/>
              </a:rPr>
              <a:t> que reciba dos argumentos </a:t>
            </a:r>
            <a:r>
              <a:rPr b="1" lang="es" sz="1300">
                <a:solidFill>
                  <a:srgbClr val="314899"/>
                </a:solidFill>
                <a:latin typeface="Hind Siliguri"/>
                <a:ea typeface="Hind Siliguri"/>
                <a:cs typeface="Hind Siliguri"/>
                <a:sym typeface="Hind Siliguri"/>
              </a:rPr>
              <a:t>name</a:t>
            </a:r>
            <a:r>
              <a:rPr lang="es" sz="1300">
                <a:solidFill>
                  <a:srgbClr val="314899"/>
                </a:solidFill>
                <a:latin typeface="Hind Siliguri"/>
                <a:ea typeface="Hind Siliguri"/>
                <a:cs typeface="Hind Siliguri"/>
                <a:sym typeface="Hind Siliguri"/>
              </a:rPr>
              <a:t> y </a:t>
            </a:r>
            <a:r>
              <a:rPr b="1" lang="es" sz="1300">
                <a:solidFill>
                  <a:srgbClr val="314899"/>
                </a:solidFill>
                <a:latin typeface="Hind Siliguri"/>
                <a:ea typeface="Hind Siliguri"/>
                <a:cs typeface="Hind Siliguri"/>
                <a:sym typeface="Hind Siliguri"/>
              </a:rPr>
              <a:t>n_legs</a:t>
            </a:r>
            <a:r>
              <a:rPr lang="es" sz="1300">
                <a:solidFill>
                  <a:srgbClr val="314899"/>
                </a:solidFill>
                <a:latin typeface="Hind Siliguri"/>
                <a:ea typeface="Hind Siliguri"/>
                <a:cs typeface="Hind Siliguri"/>
                <a:sym typeface="Hind Siliguri"/>
              </a:rPr>
              <a:t> e imprima esta información por pantalla.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puede recibir cualquier número de argumentos e imprima cuántos argumentos ha recibido.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recibiendo dos números, devuelva la suma y la resta de ellos en una sola llamada.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recibiendo dos números devuelva la multiplicación.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recibiendo dos números devuelva el módulo.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recibiendo una función del </a:t>
            </a:r>
            <a:r>
              <a:rPr i="1" lang="es" sz="1300">
                <a:solidFill>
                  <a:srgbClr val="314899"/>
                </a:solidFill>
                <a:latin typeface="Hind Siliguri"/>
                <a:ea typeface="Hind Siliguri"/>
                <a:cs typeface="Hind Siliguri"/>
                <a:sym typeface="Hind Siliguri"/>
              </a:rPr>
              <a:t>ejercicio 4</a:t>
            </a:r>
            <a:r>
              <a:rPr lang="es" sz="1300">
                <a:solidFill>
                  <a:srgbClr val="314899"/>
                </a:solidFill>
                <a:latin typeface="Hind Siliguri"/>
                <a:ea typeface="Hind Siliguri"/>
                <a:cs typeface="Hind Siliguri"/>
                <a:sym typeface="Hind Siliguri"/>
              </a:rPr>
              <a:t> o </a:t>
            </a:r>
            <a:r>
              <a:rPr i="1" lang="es" sz="1300">
                <a:solidFill>
                  <a:srgbClr val="314899"/>
                </a:solidFill>
                <a:latin typeface="Hind Siliguri"/>
                <a:ea typeface="Hind Siliguri"/>
                <a:cs typeface="Hind Siliguri"/>
                <a:sym typeface="Hind Siliguri"/>
              </a:rPr>
              <a:t>ejercicio 5</a:t>
            </a:r>
            <a:r>
              <a:rPr lang="es" sz="1300">
                <a:solidFill>
                  <a:srgbClr val="314899"/>
                </a:solidFill>
                <a:latin typeface="Hind Siliguri"/>
                <a:ea typeface="Hind Siliguri"/>
                <a:cs typeface="Hind Siliguri"/>
                <a:sym typeface="Hind Siliguri"/>
              </a:rPr>
              <a:t> y dos valores numéricos devuelva su resultado.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reciba el nombre y email de una persona. Si no recibe email, se asignará “Sin determinar”. La función debe imprimir el nombre y email de la persona.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recibiendo un entero positivo, irá sumando este número a su anterior hasta llegar a 0 y devolverá el resultado final.</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37" name="Google Shape;337;p4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38" name="Google Shape;338;p4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39" name="Google Shape;339;p4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0" name="Google Shape;340;p4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1" name="Google Shape;341;p4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2" name="Google Shape;342;p4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funciones anónimas</a:t>
            </a:r>
            <a:endParaRPr sz="2400">
              <a:latin typeface="Hind Siliguri Medium"/>
              <a:ea typeface="Hind Siliguri Medium"/>
              <a:cs typeface="Hind Siliguri Medium"/>
              <a:sym typeface="Hind Siliguri Medium"/>
            </a:endParaRPr>
          </a:p>
        </p:txBody>
      </p:sp>
      <p:sp>
        <p:nvSpPr>
          <p:cNvPr id="343" name="Google Shape;343;p44"/>
          <p:cNvSpPr txBox="1"/>
          <p:nvPr/>
        </p:nvSpPr>
        <p:spPr>
          <a:xfrm>
            <a:off x="463500" y="1883684"/>
            <a:ext cx="7857300" cy="21036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lambda que calcule el cuadrado de un número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lambda que devuelva True si el cuadrado de un número es mayor que 999 si no devuelve False.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lambda que reciba dos números y devuelva el resultado de su multiplicación.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Utilizando la función sorted() y lambda ordena una lista de palabras teniendo en cuenta la segunda letra de cada palabra.</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49" name="Google Shape;349;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50" name="Google Shape;350;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51" name="Google Shape;351;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52" name="Google Shape;352;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53" name="Google Shape;353;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54" name="Google Shape;354;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funciones</a:t>
            </a:r>
            <a:endParaRPr sz="2400">
              <a:latin typeface="Hind Siliguri Medium"/>
              <a:ea typeface="Hind Siliguri Medium"/>
              <a:cs typeface="Hind Siliguri Medium"/>
              <a:sym typeface="Hind Siliguri Medium"/>
            </a:endParaRPr>
          </a:p>
        </p:txBody>
      </p:sp>
      <p:sp>
        <p:nvSpPr>
          <p:cNvPr id="355" name="Google Shape;355;p45"/>
          <p:cNvSpPr txBox="1"/>
          <p:nvPr/>
        </p:nvSpPr>
        <p:spPr>
          <a:xfrm>
            <a:off x="463500" y="1620000"/>
            <a:ext cx="7857300" cy="19035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devuelva una lista con el doble de todos los elementos de la lista inicial.</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devuelva que eleve al cuadrado los elementos que sean pares.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dada dos listas sume los elementos de la misma posición.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dado una lista de </a:t>
            </a:r>
            <a:r>
              <a:rPr i="1" lang="es" sz="1300">
                <a:solidFill>
                  <a:srgbClr val="314899"/>
                </a:solidFill>
                <a:latin typeface="Hind Siliguri"/>
                <a:ea typeface="Hind Siliguri"/>
                <a:cs typeface="Hind Siliguri"/>
                <a:sym typeface="Hind Siliguri"/>
              </a:rPr>
              <a:t>strings</a:t>
            </a:r>
            <a:r>
              <a:rPr lang="es" sz="1300">
                <a:solidFill>
                  <a:srgbClr val="314899"/>
                </a:solidFill>
                <a:latin typeface="Hind Siliguri"/>
                <a:ea typeface="Hind Siliguri"/>
                <a:cs typeface="Hind Siliguri"/>
                <a:sym typeface="Hind Siliguri"/>
              </a:rPr>
              <a:t> devuelva una lista con el número de ‘</a:t>
            </a:r>
            <a:r>
              <a:rPr i="1" lang="es" sz="1300">
                <a:solidFill>
                  <a:srgbClr val="314899"/>
                </a:solidFill>
                <a:latin typeface="Hind Siliguri"/>
                <a:ea typeface="Hind Siliguri"/>
                <a:cs typeface="Hind Siliguri"/>
                <a:sym typeface="Hind Siliguri"/>
              </a:rPr>
              <a:t>a</a:t>
            </a:r>
            <a:r>
              <a:rPr lang="es" sz="1300">
                <a:solidFill>
                  <a:srgbClr val="314899"/>
                </a:solidFill>
                <a:latin typeface="Hind Siliguri"/>
                <a:ea typeface="Hind Siliguri"/>
                <a:cs typeface="Hind Siliguri"/>
                <a:sym typeface="Hind Siliguri"/>
              </a:rPr>
              <a:t>’ que aparece en cada </a:t>
            </a:r>
            <a:r>
              <a:rPr i="1" lang="es" sz="1300">
                <a:solidFill>
                  <a:srgbClr val="314899"/>
                </a:solidFill>
                <a:latin typeface="Hind Siliguri"/>
                <a:ea typeface="Hind Siliguri"/>
                <a:cs typeface="Hind Siliguri"/>
                <a:sym typeface="Hind Siliguri"/>
              </a:rPr>
              <a:t>string</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dado una lista sólo devuelva los elementos que son negativos.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dado un </a:t>
            </a:r>
            <a:r>
              <a:rPr i="1" lang="es" sz="1300">
                <a:solidFill>
                  <a:srgbClr val="314899"/>
                </a:solidFill>
                <a:latin typeface="Hind Siliguri"/>
                <a:ea typeface="Hind Siliguri"/>
                <a:cs typeface="Hind Siliguri"/>
                <a:sym typeface="Hind Siliguri"/>
              </a:rPr>
              <a:t>string</a:t>
            </a:r>
            <a:r>
              <a:rPr lang="es" sz="1300">
                <a:solidFill>
                  <a:srgbClr val="314899"/>
                </a:solidFill>
                <a:latin typeface="Hind Siliguri"/>
                <a:ea typeface="Hind Siliguri"/>
                <a:cs typeface="Hind Siliguri"/>
                <a:sym typeface="Hind Siliguri"/>
              </a:rPr>
              <a:t> devuelva la lista de vocales que aparecen.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función que dado una lista devuelva la multiplicación de todos los elementos.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Dado un </a:t>
            </a:r>
            <a:r>
              <a:rPr i="1" lang="es" sz="1300">
                <a:solidFill>
                  <a:srgbClr val="314899"/>
                </a:solidFill>
                <a:latin typeface="Hind Siliguri"/>
                <a:ea typeface="Hind Siliguri"/>
                <a:cs typeface="Hind Siliguri"/>
                <a:sym typeface="Hind Siliguri"/>
              </a:rPr>
              <a:t>string</a:t>
            </a:r>
            <a:r>
              <a:rPr lang="es" sz="1300">
                <a:solidFill>
                  <a:srgbClr val="314899"/>
                </a:solidFill>
                <a:latin typeface="Hind Siliguri"/>
                <a:ea typeface="Hind Siliguri"/>
                <a:cs typeface="Hind Siliguri"/>
                <a:sym typeface="Hind Siliguri"/>
              </a:rPr>
              <a:t> extraer los números que aparecen en el texto y devolver su suma.</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6"/>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361" name="Google Shape;361;p46"/>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362" name="Google Shape;362;p46"/>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39" name="Google Shape;139;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0" name="Google Shape;140;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1" name="Google Shape;141;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2" name="Google Shape;142;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43" name="Google Shape;143;p29"/>
          <p:cNvSpPr txBox="1"/>
          <p:nvPr/>
        </p:nvSpPr>
        <p:spPr>
          <a:xfrm>
            <a:off x="463500" y="2584100"/>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Las funciones nos proporcionan algunos beneficios sobre: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Estructura.</a:t>
            </a:r>
            <a:r>
              <a:rPr lang="es" sz="1200">
                <a:solidFill>
                  <a:srgbClr val="314899"/>
                </a:solidFill>
                <a:latin typeface="Hind Siliguri Light"/>
                <a:ea typeface="Hind Siliguri Light"/>
                <a:cs typeface="Hind Siliguri Light"/>
                <a:sym typeface="Hind Siliguri Light"/>
              </a:rPr>
              <a:t> Es un recurso que permite descomponer una tarea compleja en varias subtareas de menor entidad, que puedan ser abordables con mayores garantías de éxito.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Abstracción.</a:t>
            </a:r>
            <a:r>
              <a:rPr lang="es" sz="1200">
                <a:solidFill>
                  <a:srgbClr val="314899"/>
                </a:solidFill>
                <a:latin typeface="Hind Siliguri Light"/>
                <a:ea typeface="Hind Siliguri Light"/>
                <a:cs typeface="Hind Siliguri Light"/>
                <a:sym typeface="Hind Siliguri Light"/>
              </a:rPr>
              <a:t> Las funciones ocultan detalles tras una interfaz pública bien definida. Se hace abstracción de los detalles de implementación y lo que interesa únicamente son los valores de entrada que se le suministran y los resultados que devuelve.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144" name="Google Shape;144;p29"/>
          <p:cNvSpPr txBox="1"/>
          <p:nvPr/>
        </p:nvSpPr>
        <p:spPr>
          <a:xfrm>
            <a:off x="1633650" y="902450"/>
            <a:ext cx="5876700" cy="16707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200"/>
              </a:spcBef>
              <a:spcAft>
                <a:spcPts val="0"/>
              </a:spcAft>
              <a:buNone/>
            </a:pPr>
            <a:r>
              <a:rPr b="1" lang="es" sz="1200">
                <a:solidFill>
                  <a:srgbClr val="314899"/>
                </a:solidFill>
                <a:latin typeface="Hind Siliguri"/>
                <a:ea typeface="Hind Siliguri"/>
                <a:cs typeface="Hind Siliguri"/>
                <a:sym typeface="Hind Siliguri"/>
              </a:rPr>
              <a:t>Una función es un conjunto de instrucciones al que se asigna un nombre, opcionalmente parámetros de entrada y resultados de salida, y que puede ser llamada desde otras partes de un programa para realizar una tarea concreta.</a:t>
            </a:r>
            <a:endParaRPr b="1" sz="1200">
              <a:solidFill>
                <a:srgbClr val="314899"/>
              </a:solidFill>
              <a:latin typeface="Hind Siliguri"/>
              <a:ea typeface="Hind Siliguri"/>
              <a:cs typeface="Hind Siliguri"/>
              <a:sym typeface="Hind Siliguri"/>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50" name="Google Shape;150;p3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51" name="Google Shape;151;p3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52" name="Google Shape;152;p3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53" name="Google Shape;153;p3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54" name="Google Shape;154;p3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55" name="Google Shape;155;p3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56" name="Google Shape;156;p30"/>
          <p:cNvSpPr txBox="1"/>
          <p:nvPr/>
        </p:nvSpPr>
        <p:spPr>
          <a:xfrm>
            <a:off x="463500" y="2242125"/>
            <a:ext cx="81594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Permiten reutilizar código sin tener que reescribirlo cada vez.</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Permite el encapsulamiento del código de la función. Así, por ejemplo, una vez dado por válido el código interno de una función, los errores de un programa no serán imputables a la implementación interna de la función.</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 implementación interna puede cambiar sin que el programador que use esas funciones tenga que preocuparse de ello.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Hace que el código resultante sea más claro y mantenible.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Las funciones brindan el mecanismo para dividir un problema grande en subproblemas pequeños, acotando la interacción entre los mismos a los datos intercambiados a través de su interfaz pública.</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Es el mecanismo ideal para permitir la colaboración entre varios programadores: una vez puestos de acuerdo en la interfaz, cada cual tiene la libertad de programar la solución a los subproblemas parciales sin temor a que le afecte lo hecho por otros programadores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157" name="Google Shape;157;p30"/>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Ventajas</a:t>
            </a:r>
            <a:endParaRPr sz="2100">
              <a:solidFill>
                <a:srgbClr val="00B2AD"/>
              </a:solidFill>
              <a:latin typeface="Hind Siliguri Medium"/>
              <a:ea typeface="Hind Siliguri Medium"/>
              <a:cs typeface="Hind Siliguri Medium"/>
              <a:sym typeface="Hind Siliguri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3" name="Google Shape;163;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64" name="Google Shape;164;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5" name="Google Shape;165;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6" name="Google Shape;166;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7" name="Google Shape;167;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8" name="Google Shape;168;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69" name="Google Shape;169;p31"/>
          <p:cNvSpPr txBox="1"/>
          <p:nvPr/>
        </p:nvSpPr>
        <p:spPr>
          <a:xfrm>
            <a:off x="463500" y="2667463"/>
            <a:ext cx="81594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Encabezado.</a:t>
            </a:r>
            <a:r>
              <a:rPr lang="es" sz="1200">
                <a:solidFill>
                  <a:srgbClr val="314899"/>
                </a:solidFill>
                <a:latin typeface="Hind Siliguri Light"/>
                <a:ea typeface="Hind Siliguri Light"/>
                <a:cs typeface="Hind Siliguri Light"/>
                <a:sym typeface="Hind Siliguri Light"/>
              </a:rPr>
              <a:t> Se utiliza la palabra reservada def seguida del identificador que da nombre a la función. Le sigue entre paréntesis (obligatorios) la lista de parámetros, que puede estar vacía. En el ejemplo, consta de un solo parámetro al que hemos identificado dentro de la definición de la función con el nombre r. Note que, al definir la función, todavía no se ejecuta el código que ella representa, aunque aparezca primero dentro de la secuencia del programa.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Cuerpo. </a:t>
            </a:r>
            <a:r>
              <a:rPr lang="es" sz="1200">
                <a:solidFill>
                  <a:srgbClr val="314899"/>
                </a:solidFill>
                <a:latin typeface="Hind Siliguri Light"/>
                <a:ea typeface="Hind Siliguri Light"/>
                <a:cs typeface="Hind Siliguri Light"/>
                <a:sym typeface="Hind Siliguri Light"/>
              </a:rPr>
              <a:t>Python exige el sangrado apropiado para identificar el cuerpo de la función. Es importante entender que dentro de la definición de la función las variables dan nombre a una variable local que solo está definida y accesible dentro de la función.</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170" name="Google Shape;170;p31"/>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Definición de una función</a:t>
            </a:r>
            <a:endParaRPr sz="2100">
              <a:solidFill>
                <a:srgbClr val="00B2AD"/>
              </a:solidFill>
              <a:latin typeface="Hind Siliguri Medium"/>
              <a:ea typeface="Hind Siliguri Medium"/>
              <a:cs typeface="Hind Siliguri Medium"/>
              <a:sym typeface="Hind Siliguri Medium"/>
            </a:endParaRPr>
          </a:p>
        </p:txBody>
      </p:sp>
      <p:pic>
        <p:nvPicPr>
          <p:cNvPr id="171" name="Google Shape;171;p31"/>
          <p:cNvPicPr preferRelativeResize="0"/>
          <p:nvPr/>
        </p:nvPicPr>
        <p:blipFill rotWithShape="1">
          <a:blip r:embed="rId6">
            <a:alphaModFix/>
          </a:blip>
          <a:srcRect b="0" l="0" r="0" t="0"/>
          <a:stretch/>
        </p:blipFill>
        <p:spPr>
          <a:xfrm>
            <a:off x="1621314" y="1397161"/>
            <a:ext cx="5901368" cy="105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7" name="Google Shape;177;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78" name="Google Shape;178;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9" name="Google Shape;179;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80" name="Google Shape;180;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81" name="Google Shape;181;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82" name="Google Shape;182;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83" name="Google Shape;183;p32"/>
          <p:cNvSpPr txBox="1"/>
          <p:nvPr/>
        </p:nvSpPr>
        <p:spPr>
          <a:xfrm>
            <a:off x="463500" y="20502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Cuando una función tiene más de un parámetro, existen dos formas de informarlos al llamar a una función:</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Por orden</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Según su nombre.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Por ejemplo, supongamos que tenemos la siguiente función: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A la hora de llamar a la función, podemos o bien informar (valor_base, valor_exponente) (Python entenderá que el primer argumento informado se corresponde con el primer argumento utilizado por la función) o bien (exponente = valor_exponente, base = valor_base) (en este caso no importa el orden dado que ya informamos el nombre del parámetro en la llamada a la función.</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184" name="Google Shape;184;p32"/>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Argumentos posicionales y nominales</a:t>
            </a:r>
            <a:endParaRPr sz="2100">
              <a:solidFill>
                <a:srgbClr val="00B2AD"/>
              </a:solidFill>
              <a:latin typeface="Hind Siliguri Medium"/>
              <a:ea typeface="Hind Siliguri Medium"/>
              <a:cs typeface="Hind Siliguri Medium"/>
              <a:sym typeface="Hind Siliguri Medium"/>
            </a:endParaRPr>
          </a:p>
        </p:txBody>
      </p:sp>
      <p:pic>
        <p:nvPicPr>
          <p:cNvPr id="185" name="Google Shape;185;p32"/>
          <p:cNvPicPr preferRelativeResize="0"/>
          <p:nvPr/>
        </p:nvPicPr>
        <p:blipFill rotWithShape="1">
          <a:blip r:embed="rId6">
            <a:alphaModFix/>
          </a:blip>
          <a:srcRect b="0" l="0" r="0" t="0"/>
          <a:stretch/>
        </p:blipFill>
        <p:spPr>
          <a:xfrm>
            <a:off x="786175" y="2774100"/>
            <a:ext cx="3060775" cy="50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91" name="Google Shape;191;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92" name="Google Shape;192;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93" name="Google Shape;193;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4" name="Google Shape;194;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5" name="Google Shape;195;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6" name="Google Shape;196;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97" name="Google Shape;197;p33"/>
          <p:cNvSpPr txBox="1"/>
          <p:nvPr/>
        </p:nvSpPr>
        <p:spPr>
          <a:xfrm>
            <a:off x="463500" y="1229300"/>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En muchas ocasiones, resulta muy cómodo que una función tome el valor de algún parámetro con un valor por defecto si no lo informamos. Imaginemos que queremos crear una función que calcule la raíz de un número. Podría ser interesante que si no informamos nada más que un número lo que calcule sea la raíz cuadrada, pero que si le informamos un segundo número, sea el orden de la raíz que calcula. Por ejemplo: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198" name="Google Shape;198;p33"/>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Argumentos por defecto</a:t>
            </a:r>
            <a:endParaRPr sz="2100">
              <a:solidFill>
                <a:srgbClr val="00B2AD"/>
              </a:solidFill>
              <a:latin typeface="Hind Siliguri Medium"/>
              <a:ea typeface="Hind Siliguri Medium"/>
              <a:cs typeface="Hind Siliguri Medium"/>
              <a:sym typeface="Hind Siliguri Medium"/>
            </a:endParaRPr>
          </a:p>
        </p:txBody>
      </p:sp>
      <p:pic>
        <p:nvPicPr>
          <p:cNvPr id="199" name="Google Shape;199;p33"/>
          <p:cNvPicPr preferRelativeResize="0"/>
          <p:nvPr/>
        </p:nvPicPr>
        <p:blipFill rotWithShape="1">
          <a:blip r:embed="rId6">
            <a:alphaModFix/>
          </a:blip>
          <a:srcRect b="0" l="0" r="0" t="0"/>
          <a:stretch/>
        </p:blipFill>
        <p:spPr>
          <a:xfrm>
            <a:off x="2967000" y="2749603"/>
            <a:ext cx="3209997" cy="167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05" name="Google Shape;205;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06" name="Google Shape;206;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07" name="Google Shape;207;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08" name="Google Shape;208;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9" name="Google Shape;209;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10" name="Google Shape;210;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211" name="Google Shape;211;p34"/>
          <p:cNvSpPr txBox="1"/>
          <p:nvPr/>
        </p:nvSpPr>
        <p:spPr>
          <a:xfrm>
            <a:off x="463500" y="18365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 algoritmo recursivo es un algoritmo que expresa la solución de un problema en términos de una llamada a sí mismo. Si la primera llamada se realiza sobre un problema de tamaño , cada nueva ejecución se planteará sobre problemas de la misma naturaleza que el original pero de complejidad menor. Llegará un momento en el que su resolución será más o menos trivial, este será el caso base de nuestro algoritmo recursivo. La recursividad puede resumirse en "divide y vencerás". Las claves son: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Cada llamada recurrente deberá realizarse sobre un problema con complejidad menor que la anterior.</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Ha de existir al menos un caso base para evitar un bucle infinito.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12" name="Google Shape;212;p34"/>
          <p:cNvSpPr txBox="1"/>
          <p:nvPr>
            <p:ph idx="1" type="body"/>
          </p:nvPr>
        </p:nvSpPr>
        <p:spPr>
          <a:xfrm>
            <a:off x="463500" y="8373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900">
                <a:solidFill>
                  <a:srgbClr val="00B2AD"/>
                </a:solidFill>
              </a:rPr>
              <a:t>Recursividad</a:t>
            </a:r>
            <a:endParaRPr sz="2100">
              <a:solidFill>
                <a:srgbClr val="00B2AD"/>
              </a:solidFill>
              <a:latin typeface="Hind Siliguri Medium"/>
              <a:ea typeface="Hind Siliguri Medium"/>
              <a:cs typeface="Hind Siliguri Medium"/>
              <a:sym typeface="Hind Siliguri Medium"/>
            </a:endParaRPr>
          </a:p>
        </p:txBody>
      </p:sp>
      <p:sp>
        <p:nvSpPr>
          <p:cNvPr id="213" name="Google Shape;213;p34"/>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000"/>
              <a:buFont typeface="Helvetica Neue"/>
              <a:buNone/>
            </a:pPr>
            <a:r>
              <a:rPr b="1" lang="es" sz="1000">
                <a:solidFill>
                  <a:srgbClr val="00B2AD"/>
                </a:solidFill>
                <a:latin typeface="Helvetica Neue"/>
                <a:ea typeface="Helvetica Neue"/>
                <a:cs typeface="Helvetica Neue"/>
                <a:sym typeface="Helvetica Neue"/>
              </a:rPr>
              <a:t>https://youtu.be/YwRjEOFxvO0 </a:t>
            </a:r>
            <a:endParaRPr sz="100">
              <a:solidFill>
                <a:srgbClr val="00B2A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5"/>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219" name="Google Shape;219;p3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Funciones avanzadas</a:t>
            </a:r>
            <a:endParaRPr sz="3000">
              <a:solidFill>
                <a:srgbClr val="EFF1BF"/>
              </a:solidFill>
              <a:latin typeface="Montserrat ExtraBold"/>
              <a:ea typeface="Montserrat ExtraBold"/>
              <a:cs typeface="Montserrat ExtraBold"/>
              <a:sym typeface="Montserrat ExtraBold"/>
            </a:endParaRPr>
          </a:p>
        </p:txBody>
      </p:sp>
      <p:cxnSp>
        <p:nvCxnSpPr>
          <p:cNvPr id="220" name="Google Shape;220;p35"/>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221" name="Google Shape;221;p3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22" name="Google Shape;222;p3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23" name="Google Shape;223;p3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